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418" r:id="rId2"/>
    <p:sldId id="454" r:id="rId3"/>
    <p:sldId id="1436" r:id="rId4"/>
    <p:sldId id="570" r:id="rId5"/>
    <p:sldId id="1437" r:id="rId6"/>
    <p:sldId id="569" r:id="rId7"/>
    <p:sldId id="1438" r:id="rId8"/>
    <p:sldId id="1435" r:id="rId9"/>
    <p:sldId id="45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CD8423E-0CCD-48E0-A715-3EC094151D76}">
          <p14:sldIdLst>
            <p14:sldId id="418"/>
          </p14:sldIdLst>
        </p14:section>
        <p14:section name="Section 1" id="{DEED0A68-EF9C-4733-ADAA-766A859E58BB}">
          <p14:sldIdLst>
            <p14:sldId id="454"/>
            <p14:sldId id="1436"/>
            <p14:sldId id="570"/>
            <p14:sldId id="1437"/>
            <p14:sldId id="569"/>
            <p14:sldId id="1438"/>
            <p14:sldId id="1435"/>
          </p14:sldIdLst>
        </p14:section>
        <p14:section name="Conclusions" id="{AD901706-933A-4282-831D-2F305081F9D7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3196" autoAdjust="0"/>
  </p:normalViewPr>
  <p:slideViewPr>
    <p:cSldViewPr snapToGrid="0">
      <p:cViewPr varScale="1">
        <p:scale>
          <a:sx n="57" d="100"/>
          <a:sy n="57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48BC7-8A05-4CF5-B7E9-1CE8C11A5071}" type="datetimeFigureOut">
              <a:rPr lang="en-GB" smtClean="0"/>
              <a:t>02/04/2021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DFBB1-7B02-4717-AEA4-A0D2A92F6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9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Ova sesija traje 90 minuta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7488A-2FD4-4187-AAA7-AE40009BFB6A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566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xmlns="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xmlns="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8802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xmlns="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15783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xmlns="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8947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xmlns="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3989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xmlns="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10896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xmlns="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8831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79DE959-8F66-48C8-9B75-7129AEC57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90E9091-F932-449D-A1EF-35B8A21AFB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1214" y="101678"/>
            <a:ext cx="4090771" cy="71329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xmlns="" id="{6FC767A1-DF76-4191-99F0-1311E413B2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48274" y="1251040"/>
            <a:ext cx="8074025" cy="517525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DBE4024A-0EF9-41A2-B175-DDA4AA7DE1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77" y="2579688"/>
            <a:ext cx="8074024" cy="2673350"/>
          </a:xfrm>
        </p:spPr>
        <p:txBody>
          <a:bodyPr>
            <a:normAutofit/>
          </a:bodyPr>
          <a:lstStyle>
            <a:lvl1pPr marL="0" indent="0" algn="ctr">
              <a:buNone/>
              <a:defRPr sz="3400" b="1" i="0" baseline="0">
                <a:latin typeface="Calibri" panose="020F0502020204030204" pitchFamily="34" charset="0"/>
              </a:defRPr>
            </a:lvl1pPr>
          </a:lstStyle>
          <a:p>
            <a:pPr lvl="0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xmlns="" id="{7A2FE8F4-0B2F-4B6E-B4B0-927F13D7F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75" y="5589588"/>
            <a:ext cx="8074025" cy="604837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Calibri" panose="020F0502020204030204" pitchFamily="34" charset="0"/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1249599-89B8-4E5B-8E53-25E3A1D3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1E52-A942-4EA4-AB65-A06FB2ABB356}" type="datetimeFigureOut">
              <a:rPr lang="en-GB"/>
              <a:pPr>
                <a:defRPr/>
              </a:pPr>
              <a:t>02/04/2021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678A98B-0E09-4612-9346-46C6FC3C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23F55A-8CF0-4C9C-A0A6-604CE946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3521C2-0219-4B01-9135-CC48710C75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63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8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D344A87-61DB-4835-BEB0-346EDFB42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EF509BE8-7E65-45EB-BBBD-AD3388FF6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70163" y="0"/>
            <a:ext cx="6573837" cy="1043796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568F01E-E28F-48CF-A919-4F87EC7314AB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42138-4AA3-4144-B07B-05168E07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xmlns="" id="{4E9086BA-5439-49E6-9E91-FC32A560FF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22629"/>
            <a:ext cx="39604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baseline="0" dirty="0">
                <a:solidFill>
                  <a:srgbClr val="FFFFFF"/>
                </a:solidFill>
                <a:latin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xmlns="" id="{65D2B4B2-A487-46F2-91AA-C4BF2735A5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41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62" y="4106085"/>
            <a:ext cx="7886700" cy="1500187"/>
          </a:xfrm>
          <a:prstGeom prst="rect">
            <a:avLst/>
          </a:prstGeom>
        </p:spPr>
        <p:txBody>
          <a:bodyPr anchor="t" anchorCtr="0"/>
          <a:lstStyle>
            <a:lvl1pPr>
              <a:defRPr sz="4000" b="1" i="0" cap="all" baseline="0">
                <a:latin typeface="Calibri (heading)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562" y="3666226"/>
            <a:ext cx="7886700" cy="439859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0A8AF00-8302-4EB6-B590-39BD36953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D233DBE3-4DCE-45EA-88E9-4DFE54A70D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0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9F79EE9D-52D5-4B6B-99C5-F7B7EF500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CCA4FC42-7865-44A1-A558-6DAB208B7B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17213"/>
            <a:ext cx="3868340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17213"/>
            <a:ext cx="3887391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D8D75C77-33AE-4D9D-81BB-E84439877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xmlns="" id="{E8360835-D07D-47DB-8A8D-6D70C8BFA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xmlns="" id="{A0DF66FC-D0BD-42D5-88C2-0C899A2415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4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sking questions | TeachingEnglish | British Council | BBC">
            <a:extLst>
              <a:ext uri="{FF2B5EF4-FFF2-40B4-BE49-F238E27FC236}">
                <a16:creationId xmlns:a16="http://schemas.microsoft.com/office/drawing/2014/main" xmlns="" id="{4847C7E7-B06A-4BDA-9B87-24735A9E21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5616"/>
            <a:ext cx="4572000" cy="27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3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19841"/>
            <a:ext cx="1971675" cy="4857122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19841"/>
            <a:ext cx="5800725" cy="4857121"/>
          </a:xfr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9F9D650-1009-46ED-8222-4EE43ED142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xmlns="" id="{5C16D1AC-E422-4575-9A0B-452840BC04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9BE315B-93AB-4182-A682-D2D6C37D4D23}"/>
              </a:ext>
            </a:extLst>
          </p:cNvPr>
          <p:cNvSpPr/>
          <p:nvPr userDrawn="1"/>
        </p:nvSpPr>
        <p:spPr>
          <a:xfrm>
            <a:off x="0" y="-26988"/>
            <a:ext cx="9144000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4840FB52-8F74-4C62-BC14-146E37352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" y="-22225"/>
            <a:ext cx="132238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D8571B3-F2B3-4C41-8AB6-8D4158A1697F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xmlns="" id="{C0713AAC-84AF-4971-8FCB-8CABFE853D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0382" y="6596936"/>
            <a:ext cx="32176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i="0" baseline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xmlns="" id="{307588A1-E747-44DA-B866-F09C9C76894B}"/>
              </a:ext>
            </a:extLst>
          </p:cNvPr>
          <p:cNvSpPr txBox="1">
            <a:spLocks/>
          </p:cNvSpPr>
          <p:nvPr userDrawn="1"/>
        </p:nvSpPr>
        <p:spPr>
          <a:xfrm>
            <a:off x="7086600" y="6588125"/>
            <a:ext cx="2057400" cy="285810"/>
          </a:xfr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9C04F3A-82BD-4011-AADB-1F79FD7DF4BC}" type="slidenum">
              <a:rPr lang="en-GB" sz="9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algn="r"/>
              <a:t>‹#›</a:t>
            </a:fld>
            <a:endParaRPr lang="en-GB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54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77" r:id="rId8"/>
    <p:sldLayoutId id="2147483671" r:id="rId9"/>
    <p:sldLayoutId id="2147483678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xmlns="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xmlns="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/>
              <a:t>Kumasi, </a:t>
            </a:r>
            <a:r>
              <a:rPr lang="en-US" altLang="en-US" sz="1400" b="1" dirty="0" err="1" smtClean="0"/>
              <a:t>Gana</a:t>
            </a:r>
            <a:endParaRPr lang="en-US" altLang="en-US" sz="1400" b="1" dirty="0"/>
          </a:p>
          <a:p>
            <a:pPr algn="ctr">
              <a:spcBef>
                <a:spcPct val="0"/>
              </a:spcBef>
              <a:buNone/>
            </a:pPr>
            <a:r>
              <a:rPr lang="en-US" altLang="en-US" sz="1400" b="1" dirty="0" smtClean="0"/>
              <a:t>19-23</a:t>
            </a:r>
            <a:r>
              <a:rPr lang="sr-Latn-RS" altLang="en-US" sz="1400" b="1" dirty="0" smtClean="0"/>
              <a:t>. oktobar </a:t>
            </a:r>
            <a:r>
              <a:rPr lang="en-US" altLang="en-US" sz="1400" b="1" dirty="0" smtClean="0"/>
              <a:t>2020</a:t>
            </a:r>
            <a:r>
              <a:rPr lang="sr-Latn-RS" altLang="en-US" sz="1400" b="1" dirty="0" smtClean="0"/>
              <a:t>.</a:t>
            </a:r>
            <a:endParaRPr lang="en-GB" altLang="en-US" sz="1600" b="1" dirty="0">
              <a:latin typeface="+mn-lt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RS" altLang="en-US" sz="1600" b="1" dirty="0" smtClean="0">
                <a:latin typeface="+mn-lt"/>
              </a:rPr>
              <a:t>Uvodni kurs </a:t>
            </a:r>
            <a:r>
              <a:rPr lang="sr-Latn-RS" altLang="en-US" sz="1600" b="1" dirty="0" err="1" smtClean="0">
                <a:latin typeface="+mn-lt"/>
              </a:rPr>
              <a:t>Pravosudne</a:t>
            </a:r>
            <a:r>
              <a:rPr lang="sr-Latn-RS" altLang="en-US" sz="1600" b="1" dirty="0" smtClean="0">
                <a:latin typeface="+mn-lt"/>
              </a:rPr>
              <a:t> obuke o </a:t>
            </a:r>
            <a:r>
              <a:rPr lang="sr-Latn-RS" altLang="en-US" sz="1600" b="1" dirty="0" err="1" smtClean="0">
                <a:latin typeface="+mn-lt"/>
              </a:rPr>
              <a:t>visokotehnološkom</a:t>
            </a:r>
            <a:r>
              <a:rPr lang="sr-Latn-RS" altLang="en-US" sz="1600" b="1" dirty="0" smtClean="0">
                <a:latin typeface="+mn-lt"/>
              </a:rPr>
              <a:t> kriminalu i elektronskim dokazima</a:t>
            </a:r>
            <a:endParaRPr lang="en-GB" altLang="en-US" sz="1600" i="1" dirty="0">
              <a:latin typeface="+mn-lt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8E10D22F-0195-4591-8749-8E5AC458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2782669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sr-Latn-RS" altLang="en-US" sz="3600" b="1" dirty="0" smtClean="0"/>
              <a:t>REZULTATI TESTOVA PRE I POSLE OBUKE</a:t>
            </a:r>
            <a:endParaRPr lang="en-GB" altLang="en-US" sz="1600" b="1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 smtClean="0">
                <a:solidFill>
                  <a:schemeClr val="bg1"/>
                </a:solidFill>
                <a:latin typeface="Verdana" charset="0"/>
                <a:cs typeface="Verdana" charset="0"/>
              </a:rPr>
              <a:t>Rezultati prethodnog testa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25</a:t>
            </a:r>
            <a:r>
              <a:rPr lang="en-PH" sz="4000" dirty="0"/>
              <a:t> </a:t>
            </a:r>
            <a:r>
              <a:rPr lang="sr-Latn-RS" sz="4000" dirty="0" smtClean="0"/>
              <a:t>TAČNIH ILI NETAČNIH ISKAZA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38</a:t>
            </a:r>
            <a:r>
              <a:rPr lang="en-PH" sz="4000" dirty="0"/>
              <a:t> </a:t>
            </a:r>
            <a:r>
              <a:rPr lang="sr-Latn-RS" sz="4000" dirty="0" smtClean="0"/>
              <a:t>TESTIRANIH NA PRETHODNOM TESTU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RS" sz="3800" dirty="0" smtClean="0"/>
              <a:t>PROLAZNI REZULTAT</a:t>
            </a:r>
            <a:r>
              <a:rPr lang="en-PH" sz="3800" dirty="0" smtClean="0"/>
              <a:t>: </a:t>
            </a:r>
            <a:r>
              <a:rPr lang="en-PH" sz="3800" b="1" dirty="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sr-Latn-RS" sz="3800" dirty="0" smtClean="0"/>
              <a:t>OD </a:t>
            </a:r>
            <a:r>
              <a:rPr lang="en-PH" sz="3800" b="1" dirty="0" smtClean="0"/>
              <a:t>38</a:t>
            </a:r>
            <a:r>
              <a:rPr lang="en-PH" sz="3800" dirty="0" smtClean="0"/>
              <a:t> </a:t>
            </a:r>
            <a:r>
              <a:rPr lang="sr-Latn-RS" sz="3800" dirty="0" smtClean="0"/>
              <a:t>TESTIRANIH</a:t>
            </a:r>
            <a:r>
              <a:rPr lang="en-PH" sz="3800" dirty="0" smtClean="0"/>
              <a:t>, </a:t>
            </a:r>
            <a:endParaRPr lang="en-PH" sz="3800" dirty="0"/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PH" sz="3800" dirty="0"/>
              <a:t>  </a:t>
            </a:r>
            <a:r>
              <a:rPr lang="en-PH" sz="3800" b="1" dirty="0"/>
              <a:t>34</a:t>
            </a:r>
            <a:r>
              <a:rPr lang="en-PH" sz="3800" dirty="0"/>
              <a:t> </a:t>
            </a:r>
            <a:r>
              <a:rPr lang="sr-Latn-RS" sz="3800" dirty="0" smtClean="0"/>
              <a:t>SU POSTIGLA REZULTAT </a:t>
            </a:r>
            <a:r>
              <a:rPr lang="en-PH" sz="3800" dirty="0" smtClean="0"/>
              <a:t>13 </a:t>
            </a:r>
            <a:r>
              <a:rPr lang="sr-Latn-RS" sz="3800" dirty="0" smtClean="0"/>
              <a:t>ILI VIŠE POENA</a:t>
            </a:r>
            <a:endParaRPr lang="en-PH" sz="3800" dirty="0"/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500" b="1" dirty="0">
                <a:solidFill>
                  <a:srgbClr val="C00000"/>
                </a:solidFill>
              </a:rPr>
              <a:t>89%</a:t>
            </a:r>
            <a:r>
              <a:rPr lang="en-PH" sz="4500" dirty="0">
                <a:solidFill>
                  <a:srgbClr val="C00000"/>
                </a:solidFill>
              </a:rPr>
              <a:t> </a:t>
            </a:r>
            <a:r>
              <a:rPr lang="sr-Latn-RS" sz="4500" dirty="0" smtClean="0"/>
              <a:t>SVIH TESTIRANIH JE POLOŽILO</a:t>
            </a:r>
            <a:endParaRPr lang="en-PH" sz="4500" dirty="0"/>
          </a:p>
        </p:txBody>
      </p:sp>
    </p:spTree>
    <p:extLst>
      <p:ext uri="{BB962C8B-B14F-4D97-AF65-F5344CB8AC3E}">
        <p14:creationId xmlns:p14="http://schemas.microsoft.com/office/powerpoint/2010/main" val="273572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</a:t>
            </a:r>
            <a:r>
              <a:rPr lang="sr-Latn-RS" sz="3200" dirty="0" smtClean="0">
                <a:solidFill>
                  <a:schemeClr val="bg1"/>
                </a:solidFill>
                <a:latin typeface="Verdana" charset="0"/>
                <a:cs typeface="Verdana" charset="0"/>
              </a:rPr>
              <a:t>testa po završetku obuke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25</a:t>
            </a:r>
            <a:r>
              <a:rPr lang="en-PH" sz="4000" dirty="0"/>
              <a:t> </a:t>
            </a:r>
            <a:r>
              <a:rPr lang="sr-Latn-RS" sz="4000" dirty="0" smtClean="0"/>
              <a:t>TAČNIH ILI NETAČNIH ODGOVORA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38</a:t>
            </a:r>
            <a:r>
              <a:rPr lang="en-PH" sz="4000" dirty="0"/>
              <a:t> </a:t>
            </a:r>
            <a:r>
              <a:rPr lang="sr-Latn-RS" sz="4000" dirty="0" smtClean="0"/>
              <a:t>TESTIRANIH NA PRETHODNOM TESTU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RS" sz="3800" dirty="0" smtClean="0"/>
              <a:t>PROLAZNI REZULTAT</a:t>
            </a:r>
            <a:r>
              <a:rPr lang="en-PH" sz="3800" dirty="0" smtClean="0"/>
              <a:t>: </a:t>
            </a:r>
            <a:r>
              <a:rPr lang="en-PH" sz="3800" b="1" dirty="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sr-Latn-RS" sz="3800" dirty="0" smtClean="0"/>
              <a:t>OD </a:t>
            </a:r>
            <a:r>
              <a:rPr lang="en-PH" sz="3800" b="1" dirty="0" smtClean="0"/>
              <a:t>38</a:t>
            </a:r>
            <a:r>
              <a:rPr lang="en-PH" sz="3800" dirty="0" smtClean="0"/>
              <a:t> </a:t>
            </a:r>
            <a:r>
              <a:rPr lang="sr-Latn-RS" sz="3800" dirty="0" smtClean="0"/>
              <a:t>TESTIRANIH</a:t>
            </a:r>
            <a:r>
              <a:rPr lang="en-PH" sz="3800" dirty="0" smtClean="0"/>
              <a:t> </a:t>
            </a:r>
            <a:endParaRPr lang="en-PH" sz="3800" dirty="0"/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PH" sz="3800" dirty="0"/>
              <a:t>  </a:t>
            </a:r>
            <a:r>
              <a:rPr lang="en-PH" sz="3800" b="1" dirty="0"/>
              <a:t>X</a:t>
            </a:r>
            <a:r>
              <a:rPr lang="en-PH" sz="3800" dirty="0"/>
              <a:t> </a:t>
            </a:r>
            <a:r>
              <a:rPr lang="sr-Latn-RS" sz="3800" dirty="0" smtClean="0"/>
              <a:t>JE POSTIGLO REZULTAT OD </a:t>
            </a:r>
            <a:r>
              <a:rPr lang="en-PH" sz="3800" dirty="0" smtClean="0"/>
              <a:t>13 </a:t>
            </a:r>
            <a:r>
              <a:rPr lang="sr-Latn-RS" sz="3800" dirty="0" smtClean="0"/>
              <a:t>ILI VIŠE POENA</a:t>
            </a:r>
            <a:endParaRPr lang="en-PH" sz="3800" dirty="0"/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500" b="1" dirty="0">
                <a:solidFill>
                  <a:srgbClr val="C00000"/>
                </a:solidFill>
              </a:rPr>
              <a:t>X%</a:t>
            </a:r>
            <a:r>
              <a:rPr lang="en-PH" sz="4500" dirty="0">
                <a:solidFill>
                  <a:srgbClr val="C00000"/>
                </a:solidFill>
              </a:rPr>
              <a:t> </a:t>
            </a:r>
            <a:r>
              <a:rPr lang="sr-Latn-RS" sz="4500" dirty="0" smtClean="0"/>
              <a:t>TESTIRANIH JE POLOŽILO TEST</a:t>
            </a:r>
            <a:endParaRPr lang="en-PH" sz="4500" dirty="0"/>
          </a:p>
        </p:txBody>
      </p:sp>
    </p:spTree>
    <p:extLst>
      <p:ext uri="{BB962C8B-B14F-4D97-AF65-F5344CB8AC3E}">
        <p14:creationId xmlns:p14="http://schemas.microsoft.com/office/powerpoint/2010/main" val="199961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prethodnog testa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63355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NAJVIŠI BROJ POENA </a:t>
            </a:r>
            <a:r>
              <a:rPr lang="en-PH" sz="2800" dirty="0" smtClean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22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NAJNIŽI BROJ POENA </a:t>
            </a:r>
            <a:r>
              <a:rPr lang="en-PH" sz="2800" dirty="0" smtClean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3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PROSEČAN BROJ POENA ZA </a:t>
            </a:r>
            <a:r>
              <a:rPr lang="en-PH" sz="2800" b="1" dirty="0" smtClean="0"/>
              <a:t>38</a:t>
            </a:r>
            <a:r>
              <a:rPr lang="en-PH" sz="2800" dirty="0" smtClean="0"/>
              <a:t> </a:t>
            </a:r>
            <a:r>
              <a:rPr lang="sr-Latn-RS" sz="2800" dirty="0" smtClean="0"/>
              <a:t>TESTIRANIH</a:t>
            </a:r>
            <a:r>
              <a:rPr lang="en-PH" sz="2800" dirty="0" smtClean="0"/>
              <a:t>:</a:t>
            </a:r>
            <a:r>
              <a:rPr lang="en-PH" sz="2800" dirty="0" smtClean="0">
                <a:solidFill>
                  <a:srgbClr val="FF0000"/>
                </a:solidFill>
              </a:rPr>
              <a:t> </a:t>
            </a:r>
            <a:r>
              <a:rPr lang="en-PH" sz="3900" b="1" dirty="0">
                <a:solidFill>
                  <a:srgbClr val="C00000"/>
                </a:solidFill>
              </a:rPr>
              <a:t>16</a:t>
            </a:r>
            <a:r>
              <a:rPr lang="en-PH" b="1" dirty="0"/>
              <a:t>/25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endParaRPr lang="en-PH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xmlns="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199002"/>
              </p:ext>
            </p:extLst>
          </p:nvPr>
        </p:nvGraphicFramePr>
        <p:xfrm>
          <a:off x="772391" y="1298779"/>
          <a:ext cx="3283528" cy="34215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xmlns="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xmlns="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BROJ POENA</a:t>
                      </a:r>
                      <a:endParaRPr lang="en-US" dirty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sr-Latn-RS" dirty="0" smtClean="0"/>
                        <a:t>Ukupno 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/>
                        <a:t>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Broj testiranih koji su postigli ovoliki broj poena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75285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05968499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xmlns="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351490"/>
              </p:ext>
            </p:extLst>
          </p:nvPr>
        </p:nvGraphicFramePr>
        <p:xfrm>
          <a:off x="5088081" y="1298779"/>
          <a:ext cx="3283528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xmlns="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xmlns="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BROJ POENA</a:t>
                      </a:r>
                      <a:endParaRPr lang="en-US" dirty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sr-Latn-RS" dirty="0" smtClean="0"/>
                        <a:t>Ukupno</a:t>
                      </a:r>
                      <a:r>
                        <a:rPr lang="sr-Latn-RS" baseline="0" dirty="0" smtClean="0"/>
                        <a:t> 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/>
                        <a:t>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Broj testiranih koji su postigli ovoliki broj poena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648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821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78637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39506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722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847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6273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5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testa po završetku obuke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26971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NAJVIŠI BROJ POENA </a:t>
            </a:r>
            <a:r>
              <a:rPr lang="en-PH" sz="2800" dirty="0" smtClean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X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NAJNIŽI BROJ POENA </a:t>
            </a:r>
            <a:r>
              <a:rPr lang="en-PH" sz="2800" dirty="0" smtClean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X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PROSEČAN BROJ POENA </a:t>
            </a:r>
            <a:r>
              <a:rPr lang="en-PH" sz="2800" b="1" dirty="0" smtClean="0"/>
              <a:t>38</a:t>
            </a:r>
            <a:r>
              <a:rPr lang="en-PH" sz="2800" dirty="0" smtClean="0"/>
              <a:t> </a:t>
            </a:r>
            <a:r>
              <a:rPr lang="sr-Latn-RS" sz="2800" dirty="0" smtClean="0"/>
              <a:t>TESTIRANIH</a:t>
            </a:r>
            <a:r>
              <a:rPr lang="en-PH" sz="2800" dirty="0" smtClean="0"/>
              <a:t>:</a:t>
            </a:r>
            <a:r>
              <a:rPr lang="en-PH" sz="2800" dirty="0" smtClean="0">
                <a:solidFill>
                  <a:srgbClr val="FF0000"/>
                </a:solidFill>
              </a:rPr>
              <a:t> </a:t>
            </a:r>
            <a:r>
              <a:rPr lang="en-PH" sz="3900" b="1" dirty="0">
                <a:solidFill>
                  <a:srgbClr val="C00000"/>
                </a:solidFill>
              </a:rPr>
              <a:t>X</a:t>
            </a:r>
            <a:r>
              <a:rPr lang="en-PH" b="1" dirty="0"/>
              <a:t>/25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endParaRPr lang="en-PH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xmlns="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056848"/>
              </p:ext>
            </p:extLst>
          </p:nvPr>
        </p:nvGraphicFramePr>
        <p:xfrm>
          <a:off x="772390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xmlns="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xmlns="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BROJ POENA</a:t>
                      </a:r>
                      <a:endParaRPr lang="en-US" dirty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sr-Latn-RS" dirty="0" smtClean="0"/>
                        <a:t>Ukupno 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/>
                        <a:t>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Broj testiranih koji su postigli ovoliki broj poena 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75285751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xmlns="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800604"/>
              </p:ext>
            </p:extLst>
          </p:nvPr>
        </p:nvGraphicFramePr>
        <p:xfrm>
          <a:off x="5088082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xmlns="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xmlns="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BROJ POENA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sr-Latn-RS" dirty="0" smtClean="0"/>
                        <a:t>Ukupno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/>
                        <a:t>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Broj testiranih koji su postigli ovoliki broj poena 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7528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54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2575" indent="-282575" algn="just">
              <a:buNone/>
            </a:pPr>
            <a:r>
              <a:rPr lang="sr-Latn-RS" dirty="0"/>
              <a:t>Prema rezultatima ispitanika na prethodnom testu najlakše je bilo odgovoriti na </a:t>
            </a:r>
            <a:r>
              <a:rPr lang="sr-Latn-RS" b="1" dirty="0"/>
              <a:t>PITANJE #24 – </a:t>
            </a:r>
            <a:r>
              <a:rPr lang="sr-Latn-RS" dirty="0"/>
              <a:t> </a:t>
            </a:r>
            <a:r>
              <a:rPr lang="sr-Latn-RS" b="1" dirty="0"/>
              <a:t>36 od 38 ispitanika </a:t>
            </a:r>
            <a:r>
              <a:rPr lang="sr-Latn-RS" dirty="0"/>
              <a:t>navelo tačan odgovor.</a:t>
            </a:r>
            <a:endParaRPr lang="en-US" dirty="0"/>
          </a:p>
          <a:p>
            <a:pPr marL="282575" indent="-282575" algn="just">
              <a:buNone/>
            </a:pPr>
            <a:r>
              <a:rPr lang="sr-Latn-RS" dirty="0"/>
              <a:t>Prema rezultatima testa po završetku obuke, najteže pitanje je bilo </a:t>
            </a:r>
            <a:r>
              <a:rPr lang="sr-Latn-RS" b="1" dirty="0"/>
              <a:t>PITANJE #12 –</a:t>
            </a:r>
            <a:r>
              <a:rPr lang="sr-Latn-RS" dirty="0"/>
              <a:t> </a:t>
            </a:r>
            <a:r>
              <a:rPr lang="sr-Latn-RS" b="1" dirty="0"/>
              <a:t>samo jedan od 38 ispitanika </a:t>
            </a:r>
            <a:r>
              <a:rPr lang="sr-Latn-RS" dirty="0"/>
              <a:t>označio je tačan odgovor.</a:t>
            </a:r>
            <a:endParaRPr 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xmlns="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prethodnog testa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46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5938" indent="-515938" algn="just">
              <a:buNone/>
            </a:pPr>
            <a:r>
              <a:rPr lang="sr-Latn-RS" dirty="0"/>
              <a:t>Prema rezultatima ispitanika na prethodnom testu najlakše je bilo odgovoriti na </a:t>
            </a:r>
            <a:r>
              <a:rPr lang="sr-Latn-RS" b="1" dirty="0"/>
              <a:t>PITANJE #X – – X od 38 ispitanika </a:t>
            </a:r>
            <a:r>
              <a:rPr lang="sr-Latn-RS" dirty="0"/>
              <a:t>navelo tačan odgovor.</a:t>
            </a:r>
            <a:endParaRPr lang="en-US" dirty="0"/>
          </a:p>
          <a:p>
            <a:pPr marL="515938" indent="-515938" algn="just">
              <a:buNone/>
            </a:pPr>
            <a:r>
              <a:rPr lang="sr-Latn-RS" dirty="0"/>
              <a:t> </a:t>
            </a:r>
            <a:endParaRPr lang="en-US" dirty="0"/>
          </a:p>
          <a:p>
            <a:pPr marL="515938" indent="-515938" algn="just">
              <a:buNone/>
            </a:pPr>
            <a:r>
              <a:rPr lang="sr-Latn-RS" dirty="0"/>
              <a:t>Prema rezultatima testa po završetku obuke najteže pitanje je bilo </a:t>
            </a:r>
            <a:r>
              <a:rPr lang="sr-Latn-RS" b="1" dirty="0"/>
              <a:t>PITANJE #X – </a:t>
            </a:r>
            <a:r>
              <a:rPr lang="sr-Latn-RS" dirty="0"/>
              <a:t> </a:t>
            </a:r>
            <a:r>
              <a:rPr lang="sr-Latn-RS" b="1" dirty="0"/>
              <a:t>samo je X od 38 ispitanika </a:t>
            </a:r>
            <a:r>
              <a:rPr lang="sr-Latn-RS" dirty="0"/>
              <a:t>označio tačan odgovor. </a:t>
            </a: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xmlns="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testa po završetku obuke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40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xmlns="" id="{177ABFA3-3903-4670-A522-D6F7BBE61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963598"/>
              </p:ext>
            </p:extLst>
          </p:nvPr>
        </p:nvGraphicFramePr>
        <p:xfrm>
          <a:off x="1207008" y="1457959"/>
          <a:ext cx="6729984" cy="4735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3328">
                  <a:extLst>
                    <a:ext uri="{9D8B030D-6E8A-4147-A177-3AD203B41FA5}">
                      <a16:colId xmlns:a16="http://schemas.microsoft.com/office/drawing/2014/main" xmlns="" val="2350817507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xmlns="" val="2060214925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xmlns="" val="3906894239"/>
                    </a:ext>
                  </a:extLst>
                </a:gridCol>
              </a:tblGrid>
              <a:tr h="4449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Prethodno testiranje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Potonje testiranje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999559034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sr-Latn-RS" dirty="0" smtClean="0"/>
                        <a:t>Najviši broj poena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en-US" b="1" dirty="0"/>
                        <a:t>/25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33416170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sr-Latn-RS" dirty="0" smtClean="0"/>
                        <a:t>Najniži broj poena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b="1" dirty="0"/>
                        <a:t>/25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34702168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r-Latn-RS" dirty="0" smtClean="0"/>
                        <a:t>procenat ispitanika koji su položili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89%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37056634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r-Latn-RS" dirty="0" smtClean="0"/>
                        <a:t>Prosečan rezultat  polaznika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b="1" dirty="0"/>
                        <a:t>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54354755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r-Latn-RS" dirty="0" smtClean="0"/>
                        <a:t>Najlakše pitanje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#24</a:t>
                      </a:r>
                    </a:p>
                    <a:p>
                      <a:pPr algn="ctr"/>
                      <a:r>
                        <a:rPr lang="en-US" b="1" dirty="0"/>
                        <a:t>36 </a:t>
                      </a:r>
                      <a:r>
                        <a:rPr lang="sr-Latn-RS" b="1" dirty="0" smtClean="0"/>
                        <a:t>od </a:t>
                      </a:r>
                      <a:r>
                        <a:rPr lang="en-US" b="1" dirty="0" smtClean="0"/>
                        <a:t>38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6169129"/>
                  </a:ext>
                </a:extLst>
              </a:tr>
              <a:tr h="1097043">
                <a:tc>
                  <a:txBody>
                    <a:bodyPr/>
                    <a:lstStyle/>
                    <a:p>
                      <a:r>
                        <a:rPr lang="sr-Latn-RS" dirty="0" smtClean="0"/>
                        <a:t>Najteže pitanje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#12</a:t>
                      </a:r>
                    </a:p>
                    <a:p>
                      <a:pPr algn="ctr"/>
                      <a:r>
                        <a:rPr lang="en-US" b="1" dirty="0"/>
                        <a:t>1 </a:t>
                      </a:r>
                      <a:r>
                        <a:rPr lang="sr-Latn-RS" b="1" dirty="0" smtClean="0"/>
                        <a:t>od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2540962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60E308D-F9E4-4CF8-A0EC-AD336D012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-9000"/>
            <a:ext cx="76327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 smtClean="0">
                <a:solidFill>
                  <a:schemeClr val="bg1"/>
                </a:solidFill>
                <a:latin typeface="Verdana" charset="0"/>
                <a:cs typeface="Verdana" charset="0"/>
              </a:rPr>
              <a:t>Rezultati testiranja pre i posle obuke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5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xmlns="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xmlns="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3105834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RS" altLang="en-US" sz="3600" b="1" dirty="0" smtClean="0">
                <a:latin typeface="Verdana" panose="020B0604030504040204" pitchFamily="34" charset="0"/>
              </a:rPr>
              <a:t>Hvala</a:t>
            </a:r>
            <a:r>
              <a:rPr lang="en-GB" altLang="en-US" sz="3600" b="1" dirty="0" smtClean="0">
                <a:latin typeface="Verdana" panose="020B0604030504040204" pitchFamily="34" charset="0"/>
              </a:rPr>
              <a:t>!</a:t>
            </a:r>
            <a:endParaRPr lang="en-GB" altLang="en-US" sz="1600" b="1" dirty="0">
              <a:latin typeface="Verdana" panose="020B060403050404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RS" altLang="en-US" sz="1400" b="1" dirty="0" smtClean="0">
                <a:latin typeface="Verdana" panose="020B0604030504040204" pitchFamily="34" charset="0"/>
              </a:rPr>
              <a:t>Uvodni kurs </a:t>
            </a:r>
            <a:r>
              <a:rPr lang="sr-Latn-RS" altLang="en-US" sz="1400" b="1" dirty="0" err="1">
                <a:latin typeface="Verdana" panose="020B0604030504040204" pitchFamily="34" charset="0"/>
              </a:rPr>
              <a:t>P</a:t>
            </a:r>
            <a:r>
              <a:rPr lang="sr-Latn-RS" altLang="en-US" sz="1400" b="1" smtClean="0">
                <a:latin typeface="Verdana" panose="020B0604030504040204" pitchFamily="34" charset="0"/>
              </a:rPr>
              <a:t>ravosudne</a:t>
            </a:r>
            <a:r>
              <a:rPr lang="sr-Latn-RS" altLang="en-US" sz="1400" b="1" dirty="0" smtClean="0">
                <a:latin typeface="Verdana" panose="020B0604030504040204" pitchFamily="34" charset="0"/>
              </a:rPr>
              <a:t> obuke o </a:t>
            </a:r>
            <a:r>
              <a:rPr lang="sr-Latn-RS" altLang="en-US" sz="1400" b="1" dirty="0" err="1" smtClean="0">
                <a:latin typeface="Verdana" panose="020B0604030504040204" pitchFamily="34" charset="0"/>
              </a:rPr>
              <a:t>visokotehnološkom</a:t>
            </a:r>
            <a:r>
              <a:rPr lang="sr-Latn-RS" altLang="en-US" sz="1400" b="1" dirty="0" smtClean="0">
                <a:latin typeface="Verdana" panose="020B0604030504040204" pitchFamily="34" charset="0"/>
              </a:rPr>
              <a:t> kriminalu i elektronskim dokazima</a:t>
            </a:r>
            <a:endParaRPr lang="en-GB" altLang="en-US" sz="1400" i="1" dirty="0">
              <a:latin typeface="Verdana" panose="020B060403050404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1870E6EC-4437-41D0-9C89-3670EB3E5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/>
              <a:t>Kumasi, </a:t>
            </a:r>
            <a:r>
              <a:rPr lang="en-US" altLang="en-US" sz="1400" b="1" dirty="0" err="1" smtClean="0"/>
              <a:t>Gana</a:t>
            </a:r>
            <a:endParaRPr lang="en-US" altLang="en-US" sz="1400" b="1" dirty="0"/>
          </a:p>
          <a:p>
            <a:pPr algn="ctr">
              <a:spcBef>
                <a:spcPct val="0"/>
              </a:spcBef>
              <a:buNone/>
            </a:pPr>
            <a:r>
              <a:rPr lang="en-US" altLang="en-US" sz="1400" b="1" dirty="0" smtClean="0"/>
              <a:t>19-23</a:t>
            </a:r>
            <a:r>
              <a:rPr lang="sr-Latn-RS" altLang="en-US" sz="1400" b="1" dirty="0" smtClean="0"/>
              <a:t>. oktobar </a:t>
            </a:r>
            <a:r>
              <a:rPr lang="en-US" altLang="en-US" sz="1400" b="1" dirty="0" smtClean="0"/>
              <a:t>2020</a:t>
            </a:r>
            <a:r>
              <a:rPr lang="sr-Latn-RS" altLang="en-US" sz="1400" b="1" dirty="0" smtClean="0"/>
              <a:t>.</a:t>
            </a:r>
            <a:endParaRPr lang="en-GB" alt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430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1346</TotalTime>
  <Words>374</Words>
  <Application>Microsoft Office PowerPoint</Application>
  <PresentationFormat>On-screen Show (4:3)</PresentationFormat>
  <Paragraphs>94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Catalina</dc:creator>
  <cp:lastModifiedBy>Elizabeta</cp:lastModifiedBy>
  <cp:revision>125</cp:revision>
  <dcterms:created xsi:type="dcterms:W3CDTF">2020-10-07T11:36:01Z</dcterms:created>
  <dcterms:modified xsi:type="dcterms:W3CDTF">2021-04-02T20:36:00Z</dcterms:modified>
</cp:coreProperties>
</file>